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61" r:id="rId3"/>
    <p:sldId id="263" r:id="rId4"/>
    <p:sldId id="264" r:id="rId5"/>
    <p:sldId id="265" r:id="rId6"/>
    <p:sldId id="266" r:id="rId7"/>
    <p:sldId id="267" r:id="rId8"/>
    <p:sldId id="268" r:id="rId9"/>
  </p:sldIdLst>
  <p:sldSz cx="9144000" cy="5143500" type="screen16x9"/>
  <p:notesSz cx="6858000" cy="9144000"/>
  <p:embeddedFontLst>
    <p:embeddedFont>
      <p:font typeface="Nunito"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2A705-025A-44CC-8952-C9EED7384C31}" v="5" dt="2025-08-02T15:51:50.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3204" y="3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39fef1a2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39fef1a2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39fef1a2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39fef1a2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3856e2fc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3856e2fc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3856e2fcb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3856e2fc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39fef1a2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39fef1a2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39fef1a2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39fef1a2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39fef1a2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39fef1a2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55" name="Google Shape;55;p13"/>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6" name="Google Shape;56;p13"/>
          <p:cNvSpPr txBox="1">
            <a:spLocks noGrp="1"/>
          </p:cNvSpPr>
          <p:nvPr>
            <p:ph type="ctrTitle"/>
          </p:nvPr>
        </p:nvSpPr>
        <p:spPr>
          <a:xfrm>
            <a:off x="274800" y="2304728"/>
            <a:ext cx="85206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950" dirty="0">
                <a:solidFill>
                  <a:schemeClr val="dk2"/>
                </a:solidFill>
                <a:latin typeface="Nunito"/>
                <a:ea typeface="Nunito"/>
                <a:cs typeface="Nunito"/>
                <a:sym typeface="Nunito"/>
              </a:rPr>
              <a:t>Player Packet</a:t>
            </a:r>
            <a:endParaRPr sz="2950" dirty="0">
              <a:solidFill>
                <a:schemeClr val="dk2"/>
              </a:solidFill>
              <a:latin typeface="Nunito"/>
              <a:ea typeface="Nunito"/>
              <a:cs typeface="Nunito"/>
              <a:sym typeface="Nunito"/>
            </a:endParaRPr>
          </a:p>
        </p:txBody>
      </p:sp>
      <p:sp>
        <p:nvSpPr>
          <p:cNvPr id="57" name="Google Shape;57;p13"/>
          <p:cNvSpPr txBox="1">
            <a:spLocks noGrp="1"/>
          </p:cNvSpPr>
          <p:nvPr>
            <p:ph type="subTitle" idx="1"/>
          </p:nvPr>
        </p:nvSpPr>
        <p:spPr>
          <a:xfrm>
            <a:off x="274800" y="1913122"/>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400">
                <a:latin typeface="Nunito"/>
                <a:ea typeface="Nunito"/>
                <a:cs typeface="Nunito"/>
                <a:sym typeface="Nunito"/>
              </a:rPr>
              <a:t>Shawnee Dungeons and Dragons Club</a:t>
            </a:r>
            <a:endParaRPr sz="3400">
              <a:latin typeface="Nunito"/>
              <a:ea typeface="Nunito"/>
              <a:cs typeface="Nunito"/>
              <a:sym typeface="Nunito"/>
            </a:endParaRPr>
          </a:p>
        </p:txBody>
      </p:sp>
      <p:sp>
        <p:nvSpPr>
          <p:cNvPr id="58" name="Google Shape;5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1</a:t>
            </a:fld>
            <a:endParaRPr>
              <a:solidFill>
                <a:srgbClr val="F6B26B"/>
              </a:solidFill>
              <a:latin typeface="Arial"/>
              <a:ea typeface="Arial"/>
              <a:cs typeface="Arial"/>
              <a:sym typeface="Arial"/>
            </a:endParaRPr>
          </a:p>
        </p:txBody>
      </p:sp>
      <p:sp>
        <p:nvSpPr>
          <p:cNvPr id="3" name="TextBox 2">
            <a:extLst>
              <a:ext uri="{FF2B5EF4-FFF2-40B4-BE49-F238E27FC236}">
                <a16:creationId xmlns:a16="http://schemas.microsoft.com/office/drawing/2014/main" id="{DA530409-C9BB-ECD9-6E61-E5CBF2D99401}"/>
              </a:ext>
            </a:extLst>
          </p:cNvPr>
          <p:cNvSpPr txBox="1"/>
          <p:nvPr/>
        </p:nvSpPr>
        <p:spPr>
          <a:xfrm>
            <a:off x="3254991" y="3027001"/>
            <a:ext cx="2634018" cy="307777"/>
          </a:xfrm>
          <a:prstGeom prst="rect">
            <a:avLst/>
          </a:prstGeom>
          <a:noFill/>
        </p:spPr>
        <p:txBody>
          <a:bodyPr wrap="square" rtlCol="0">
            <a:spAutoFit/>
          </a:bodyPr>
          <a:lstStyle/>
          <a:p>
            <a:pPr algn="ctr"/>
            <a:r>
              <a:rPr lang="en-US" dirty="0"/>
              <a:t>Version 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01" name="Google Shape;101;p18"/>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8"/>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Character Creation Rules</a:t>
            </a:r>
            <a:endParaRPr>
              <a:latin typeface="Nunito"/>
              <a:ea typeface="Nunito"/>
              <a:cs typeface="Nunito"/>
              <a:sym typeface="Nunito"/>
            </a:endParaRPr>
          </a:p>
        </p:txBody>
      </p:sp>
      <p:sp>
        <p:nvSpPr>
          <p:cNvPr id="103" name="Google Shape;103;p18"/>
          <p:cNvSpPr txBox="1">
            <a:spLocks noGrp="1"/>
          </p:cNvSpPr>
          <p:nvPr>
            <p:ph type="body" idx="1"/>
          </p:nvPr>
        </p:nvSpPr>
        <p:spPr>
          <a:xfrm>
            <a:off x="454650" y="1091450"/>
            <a:ext cx="8160900" cy="3465600"/>
          </a:xfrm>
          <a:prstGeom prst="rect">
            <a:avLst/>
          </a:prstGeom>
        </p:spPr>
        <p:txBody>
          <a:bodyPr spcFirstLastPara="1" wrap="square" lIns="91425" tIns="91425" rIns="91425" bIns="91425" anchor="t" anchorCtr="0">
            <a:noAutofit/>
          </a:bodyPr>
          <a:lstStyle/>
          <a:p>
            <a:pPr marL="0" lvl="0" indent="0">
              <a:buNone/>
            </a:pPr>
            <a:r>
              <a:rPr lang="en-US" sz="1100" dirty="0">
                <a:latin typeface="Nunito"/>
                <a:ea typeface="Nunito"/>
                <a:cs typeface="Nunito"/>
                <a:sym typeface="Nunito"/>
              </a:rPr>
              <a:t>Player Character Race/Species must be from the Player Handbook (2014 &amp; 2024) or </a:t>
            </a:r>
            <a:r>
              <a:rPr lang="en-US" sz="1100" dirty="0" err="1">
                <a:latin typeface="Nunito"/>
                <a:ea typeface="Nunito"/>
                <a:cs typeface="Nunito"/>
                <a:sym typeface="Nunito"/>
              </a:rPr>
              <a:t>Mordekainen</a:t>
            </a:r>
            <a:r>
              <a:rPr lang="en-US" sz="1100" dirty="0">
                <a:latin typeface="Nunito"/>
                <a:ea typeface="Nunito"/>
                <a:cs typeface="Nunito"/>
                <a:sym typeface="Nunito"/>
              </a:rPr>
              <a:t> Presents: Monsters of the Multiverse. The following races/species found in Mordenkainen Presents: Monsters of the Multiverse are not allowed: </a:t>
            </a:r>
            <a:r>
              <a:rPr lang="en" sz="1100" dirty="0">
                <a:latin typeface="Nunito"/>
                <a:ea typeface="Nunito"/>
                <a:cs typeface="Nunito"/>
                <a:sym typeface="Nunito"/>
              </a:rPr>
              <a:t>Aarakocra, Bugbear, Duergar, Fairy, Githyanki, Githzerai, Goblin, Hobgoblin, Kobold, Lizardfolk, Minotaur, Orc, Satyr, Sea Elf, Shadar-Kai, Triton, and Yuan-ti. </a:t>
            </a:r>
          </a:p>
          <a:p>
            <a:pPr marL="0" lvl="0" indent="0">
              <a:buNone/>
            </a:pPr>
            <a:r>
              <a:rPr lang="en" sz="1100" dirty="0">
                <a:latin typeface="Nunito"/>
                <a:ea typeface="Nunito"/>
                <a:cs typeface="Nunito"/>
                <a:sym typeface="Nunito"/>
              </a:rPr>
              <a:t>Setting specific races/species, such as Magic: The Gathering, Eberron, Dragonlance, etc, is also not allowed. </a:t>
            </a:r>
            <a:endParaRPr sz="1100" dirty="0">
              <a:latin typeface="Nunito"/>
              <a:ea typeface="Nunito"/>
              <a:cs typeface="Nunito"/>
              <a:sym typeface="Nunito"/>
            </a:endParaRPr>
          </a:p>
          <a:p>
            <a:pPr marL="0" lvl="0" indent="0">
              <a:spcBef>
                <a:spcPts val="1200"/>
              </a:spcBef>
              <a:buNone/>
            </a:pPr>
            <a:r>
              <a:rPr lang="en-US" sz="1100" dirty="0">
                <a:latin typeface="Nunito"/>
                <a:ea typeface="Nunito"/>
                <a:cs typeface="Nunito"/>
                <a:sym typeface="Nunito"/>
              </a:rPr>
              <a:t>Blood Hunter and Artificer classes are not permitted.</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Player's 2014/2024 Handbook plus one additional source book for classes.</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We use Standard Array or Point Buy for stats.</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Unless otherwise specified by a referee, a starting character will not start with any magic items or feats. Unless a species or class provides a feat. Eg (Human Variant)</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Characters start at level one.</a:t>
            </a:r>
            <a:endParaRPr sz="1100" dirty="0">
              <a:latin typeface="Nunito"/>
              <a:ea typeface="Nunito"/>
              <a:cs typeface="Nunito"/>
              <a:sym typeface="Nunito"/>
            </a:endParaRPr>
          </a:p>
          <a:p>
            <a:pPr marL="0" lvl="0" indent="0" algn="l" rtl="0">
              <a:spcBef>
                <a:spcPts val="1200"/>
              </a:spcBef>
              <a:spcAft>
                <a:spcPts val="0"/>
              </a:spcAft>
              <a:buNone/>
            </a:pPr>
            <a:endParaRPr sz="1100" dirty="0">
              <a:latin typeface="Nunito"/>
              <a:ea typeface="Nunito"/>
              <a:cs typeface="Nunito"/>
              <a:sym typeface="Nunito"/>
            </a:endParaRPr>
          </a:p>
          <a:p>
            <a:pPr marL="0" lvl="0" indent="0" algn="l" rtl="0">
              <a:spcBef>
                <a:spcPts val="1200"/>
              </a:spcBef>
              <a:spcAft>
                <a:spcPts val="1200"/>
              </a:spcAft>
              <a:buNone/>
            </a:pPr>
            <a:endParaRPr sz="1100" dirty="0">
              <a:latin typeface="Nunito"/>
              <a:ea typeface="Nunito"/>
              <a:cs typeface="Nunito"/>
              <a:sym typeface="Nunito"/>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2</a:t>
            </a:fld>
            <a:endParaRPr>
              <a:solidFill>
                <a:srgbClr val="F6B26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19" name="Google Shape;119;p20"/>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20"/>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Etiquette/Social Conduct</a:t>
            </a:r>
            <a:endParaRPr>
              <a:latin typeface="Nunito"/>
              <a:ea typeface="Nunito"/>
              <a:cs typeface="Nunito"/>
              <a:sym typeface="Nunito"/>
            </a:endParaRPr>
          </a:p>
        </p:txBody>
      </p:sp>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3</a:t>
            </a:fld>
            <a:endParaRPr>
              <a:solidFill>
                <a:srgbClr val="F6B26B"/>
              </a:solidFill>
              <a:latin typeface="Arial"/>
              <a:ea typeface="Arial"/>
              <a:cs typeface="Arial"/>
              <a:sym typeface="Arial"/>
            </a:endParaRPr>
          </a:p>
        </p:txBody>
      </p:sp>
      <p:sp>
        <p:nvSpPr>
          <p:cNvPr id="122" name="Google Shape;122;p20"/>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Nunito"/>
                <a:ea typeface="Nunito"/>
                <a:cs typeface="Nunito"/>
                <a:sym typeface="Nunito"/>
              </a:rPr>
              <a:t>We have a </a:t>
            </a:r>
            <a:r>
              <a:rPr lang="en" sz="1100" b="1" dirty="0">
                <a:latin typeface="Nunito"/>
                <a:ea typeface="Nunito"/>
                <a:cs typeface="Nunito"/>
                <a:sym typeface="Nunito"/>
              </a:rPr>
              <a:t>three-strike</a:t>
            </a:r>
            <a:r>
              <a:rPr lang="en" sz="1100" dirty="0">
                <a:latin typeface="Nunito"/>
                <a:ea typeface="Nunito"/>
                <a:cs typeface="Nunito"/>
                <a:sym typeface="Nunito"/>
              </a:rPr>
              <a:t> system on social etiquette and reserve the right to suspend or ban individuals who disrupt play. The first strike is a warning to the player or referee. Once you </a:t>
            </a:r>
            <a:r>
              <a:rPr lang="en-US" sz="1100" dirty="0">
                <a:latin typeface="Nunito"/>
                <a:ea typeface="Nunito"/>
                <a:cs typeface="Nunito"/>
                <a:sym typeface="Nunito"/>
              </a:rPr>
              <a:t>receive</a:t>
            </a:r>
            <a:r>
              <a:rPr lang="en" sz="1100" dirty="0">
                <a:latin typeface="Nunito"/>
                <a:ea typeface="Nunito"/>
                <a:cs typeface="Nunito"/>
                <a:sym typeface="Nunito"/>
              </a:rPr>
              <a:t> a second strike, you will be suspended for three sessions, and on the third strike, you will be banned permanently. Strikes are removed after six sessions, unless banned from the club.</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 Some example offenses are as follows:</a:t>
            </a:r>
            <a:endParaRPr sz="1100" dirty="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dirty="0">
                <a:latin typeface="Nunito"/>
                <a:ea typeface="Nunito"/>
                <a:cs typeface="Nunito"/>
                <a:sym typeface="Nunito"/>
              </a:rPr>
              <a:t>Outburst - Yelling at other players or referees, throwing objects, and excessive arguments. This includes the Facebook page or the Guilded club server.</a:t>
            </a:r>
            <a:endParaRPr sz="1100" dirty="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dirty="0">
                <a:latin typeface="Nunito"/>
                <a:ea typeface="Nunito"/>
                <a:cs typeface="Nunito"/>
                <a:sym typeface="Nunito"/>
              </a:rPr>
              <a:t>Causing damage to the venue.</a:t>
            </a:r>
            <a:endParaRPr sz="1100" dirty="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dirty="0">
                <a:latin typeface="Nunito"/>
                <a:ea typeface="Nunito"/>
                <a:cs typeface="Nunito"/>
                <a:sym typeface="Nunito"/>
              </a:rPr>
              <a:t>Poor Conduct includes excessive profanity, lack of volume control indoors, and threats.</a:t>
            </a:r>
          </a:p>
          <a:p>
            <a:pPr marL="457200" lvl="0" indent="-298450" algn="l" rtl="0">
              <a:spcBef>
                <a:spcPts val="0"/>
              </a:spcBef>
              <a:spcAft>
                <a:spcPts val="0"/>
              </a:spcAft>
              <a:buSzPts val="1100"/>
              <a:buFont typeface="Nunito"/>
              <a:buChar char="●"/>
            </a:pPr>
            <a:r>
              <a:rPr lang="en" sz="1100" dirty="0">
                <a:latin typeface="Nunito"/>
                <a:ea typeface="Nunito"/>
                <a:cs typeface="Nunito"/>
                <a:sym typeface="Nunito"/>
              </a:rPr>
              <a:t>Poor Sportsmanship</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Remember, we are here to have fun and provide a quality experience for those involved. So please, be kind, respectful, and courteous to others herein. </a:t>
            </a:r>
            <a:endParaRPr sz="1100" dirty="0">
              <a:latin typeface="Nunito"/>
              <a:ea typeface="Nunito"/>
              <a:cs typeface="Nunito"/>
              <a:sym typeface="Nunito"/>
            </a:endParaRPr>
          </a:p>
          <a:p>
            <a:pPr marL="0" indent="0">
              <a:spcBef>
                <a:spcPts val="1200"/>
              </a:spcBef>
              <a:buNone/>
            </a:pPr>
            <a:r>
              <a:rPr lang="en-US" sz="1100" dirty="0">
                <a:latin typeface="Nunito"/>
                <a:ea typeface="Nunito"/>
                <a:cs typeface="Nunito"/>
                <a:sym typeface="Nunito"/>
              </a:rPr>
              <a:t>Also, we require that children under 18 be accompanied by a parent or guardian during the sessions. We do not want to be held responsible for your child. </a:t>
            </a:r>
          </a:p>
          <a:p>
            <a:pPr marL="0" lvl="0" indent="0" algn="l" rtl="0">
              <a:spcBef>
                <a:spcPts val="1200"/>
              </a:spcBef>
              <a:spcAft>
                <a:spcPts val="0"/>
              </a:spcAft>
              <a:buNone/>
            </a:pPr>
            <a:endParaRPr sz="1100" dirty="0">
              <a:latin typeface="Nunito"/>
              <a:ea typeface="Nunito"/>
              <a:cs typeface="Nunito"/>
              <a:sym typeface="Nunito"/>
            </a:endParaRPr>
          </a:p>
          <a:p>
            <a:pPr marL="0" lvl="0" indent="0" algn="l" rtl="0">
              <a:spcBef>
                <a:spcPts val="1200"/>
              </a:spcBef>
              <a:spcAft>
                <a:spcPts val="1200"/>
              </a:spcAft>
              <a:buNone/>
            </a:pPr>
            <a:endParaRPr sz="1100" dirty="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28" name="Google Shape;128;p21"/>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21"/>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Etiquette </a:t>
            </a:r>
            <a:endParaRPr>
              <a:latin typeface="Nunito"/>
              <a:ea typeface="Nunito"/>
              <a:cs typeface="Nunito"/>
              <a:sym typeface="Nunito"/>
            </a:endParaRPr>
          </a:p>
        </p:txBody>
      </p:sp>
      <p:sp>
        <p:nvSpPr>
          <p:cNvPr id="130" name="Google Shape;13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4</a:t>
            </a:fld>
            <a:endParaRPr>
              <a:solidFill>
                <a:srgbClr val="F6B26B"/>
              </a:solidFill>
              <a:latin typeface="Arial"/>
              <a:ea typeface="Arial"/>
              <a:cs typeface="Arial"/>
              <a:sym typeface="Arial"/>
            </a:endParaRPr>
          </a:p>
        </p:txBody>
      </p:sp>
      <p:sp>
        <p:nvSpPr>
          <p:cNvPr id="131" name="Google Shape;131;p21"/>
          <p:cNvSpPr txBox="1">
            <a:spLocks noGrp="1"/>
          </p:cNvSpPr>
          <p:nvPr>
            <p:ph type="body" idx="1"/>
          </p:nvPr>
        </p:nvSpPr>
        <p:spPr>
          <a:xfrm>
            <a:off x="454650" y="1091450"/>
            <a:ext cx="8160900" cy="346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100">
                <a:latin typeface="Nunito"/>
                <a:ea typeface="Nunito"/>
                <a:cs typeface="Nunito"/>
                <a:sym typeface="Nunito"/>
              </a:rPr>
              <a:t>Please Respect the Boundaries of others.</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Respect the Referees (Dungeon Masters).</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Don’t Compete with other players, Collaborate.</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Don’t Crosstalk during the game. </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Please, be ready on your turn.</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Do not steal the spotlight.</a:t>
            </a:r>
            <a:endParaRPr sz="1100">
              <a:latin typeface="Nunito"/>
              <a:ea typeface="Nunito"/>
              <a:cs typeface="Nunito"/>
              <a:sym typeface="Nunito"/>
            </a:endParaRPr>
          </a:p>
          <a:p>
            <a:pPr marL="0" lvl="0" indent="0" algn="l" rtl="0">
              <a:spcBef>
                <a:spcPts val="1200"/>
              </a:spcBef>
              <a:spcAft>
                <a:spcPts val="0"/>
              </a:spcAft>
              <a:buNone/>
            </a:pPr>
            <a:endParaRPr>
              <a:latin typeface="Nunito"/>
              <a:ea typeface="Nunito"/>
              <a:cs typeface="Nunito"/>
              <a:sym typeface="Nunito"/>
            </a:endParaRPr>
          </a:p>
          <a:p>
            <a:pPr marL="0" lvl="0" indent="0" algn="l" rtl="0">
              <a:spcBef>
                <a:spcPts val="1200"/>
              </a:spcBef>
              <a:spcAft>
                <a:spcPts val="1200"/>
              </a:spcAft>
              <a:buNone/>
            </a:pP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37" name="Google Shape;137;p22"/>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22"/>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Etiquette</a:t>
            </a:r>
            <a:endParaRPr>
              <a:latin typeface="Nunito"/>
              <a:ea typeface="Nunito"/>
              <a:cs typeface="Nunito"/>
              <a:sym typeface="Nunito"/>
            </a:endParaRPr>
          </a:p>
        </p:txBody>
      </p:sp>
      <p:sp>
        <p:nvSpPr>
          <p:cNvPr id="139" name="Google Shape;13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5</a:t>
            </a:fld>
            <a:endParaRPr>
              <a:solidFill>
                <a:srgbClr val="F6B26B"/>
              </a:solidFill>
              <a:latin typeface="Arial"/>
              <a:ea typeface="Arial"/>
              <a:cs typeface="Arial"/>
              <a:sym typeface="Arial"/>
            </a:endParaRPr>
          </a:p>
        </p:txBody>
      </p:sp>
      <p:sp>
        <p:nvSpPr>
          <p:cNvPr id="140" name="Google Shape;140;p22"/>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dirty="0">
                <a:latin typeface="Nunito"/>
                <a:ea typeface="Nunito"/>
                <a:cs typeface="Nunito"/>
                <a:sym typeface="Nunito"/>
              </a:rPr>
              <a:t>Roll physical dice. Do not lie about your dice rolls.</a:t>
            </a:r>
            <a:endParaRPr sz="1100" dirty="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dirty="0">
                <a:latin typeface="Nunito"/>
                <a:ea typeface="Nunito"/>
                <a:cs typeface="Nunito"/>
                <a:sym typeface="Nunito"/>
              </a:rPr>
              <a:t>Stay off your phone, laptop, or tablet unless tracking with your character sheet.</a:t>
            </a:r>
            <a:endParaRPr sz="1100" dirty="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dirty="0">
                <a:latin typeface="Nunito"/>
                <a:ea typeface="Nunito"/>
                <a:cs typeface="Nunito"/>
                <a:sym typeface="Nunito"/>
              </a:rPr>
              <a:t>Engage and ask questions about the game, rules, lore, or in-game elements.</a:t>
            </a:r>
            <a:endParaRPr sz="1100" dirty="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dirty="0">
                <a:latin typeface="Nunito"/>
                <a:ea typeface="Nunito"/>
                <a:cs typeface="Nunito"/>
                <a:sym typeface="Nunito"/>
              </a:rPr>
              <a:t>If you sign up for a club meet and are running late or unable to attend, please let your Dungeon Master know.</a:t>
            </a:r>
            <a:endParaRPr sz="1100" dirty="0">
              <a:latin typeface="Nunito"/>
              <a:ea typeface="Nunito"/>
              <a:cs typeface="Nunito"/>
              <a:sym typeface="Nunito"/>
            </a:endParaRPr>
          </a:p>
          <a:p>
            <a:pPr marL="0" lvl="0" indent="0" algn="l" rtl="0">
              <a:spcBef>
                <a:spcPts val="1200"/>
              </a:spcBef>
              <a:spcAft>
                <a:spcPts val="0"/>
              </a:spcAft>
              <a:buNone/>
            </a:pPr>
            <a:endParaRPr sz="900" dirty="0">
              <a:latin typeface="Nunito"/>
              <a:ea typeface="Nunito"/>
              <a:cs typeface="Nunito"/>
              <a:sym typeface="Nunito"/>
            </a:endParaRPr>
          </a:p>
          <a:p>
            <a:pPr marL="0" lvl="0" indent="0" algn="l" rtl="0">
              <a:spcBef>
                <a:spcPts val="1200"/>
              </a:spcBef>
              <a:spcAft>
                <a:spcPts val="0"/>
              </a:spcAft>
              <a:buNone/>
            </a:pPr>
            <a:endParaRPr sz="900" dirty="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endParaRPr sz="900" dirty="0">
              <a:latin typeface="Nunito"/>
              <a:ea typeface="Nunito"/>
              <a:cs typeface="Nunito"/>
              <a:sym typeface="Nunito"/>
            </a:endParaRPr>
          </a:p>
          <a:p>
            <a:pPr marL="0" lvl="0" indent="0" algn="l" rtl="0">
              <a:spcBef>
                <a:spcPts val="1200"/>
              </a:spcBef>
              <a:spcAft>
                <a:spcPts val="1200"/>
              </a:spcAft>
              <a:buClr>
                <a:schemeClr val="dk1"/>
              </a:buClr>
              <a:buSzPts val="1100"/>
              <a:buFont typeface="Arial"/>
              <a:buNone/>
            </a:pPr>
            <a:r>
              <a:rPr lang="en" sz="1100" i="1" dirty="0">
                <a:solidFill>
                  <a:srgbClr val="666666"/>
                </a:solidFill>
                <a:latin typeface="Nunito"/>
                <a:ea typeface="Nunito"/>
                <a:cs typeface="Nunito"/>
                <a:sym typeface="Nunito"/>
              </a:rPr>
              <a:t>“In the neighboring nations bordering Drome bounty hunters, elite retainers, and assassins carry a small book that is issued to them by governments nicknamed the “volebant persona liber,” “gesuchte person buch,” or “bingo book.”. It is a list of highly wanted criminals, terrorists, overlords, or even unruly adventurers. It contains their portrait, rank of importance, and wanted value if caught or slain.”</a:t>
            </a:r>
            <a:endParaRPr sz="1100" dirty="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46" name="Google Shape;146;p23"/>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23"/>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Tips and Tricks</a:t>
            </a:r>
            <a:endParaRPr>
              <a:latin typeface="Nunito"/>
              <a:ea typeface="Nunito"/>
              <a:cs typeface="Nunito"/>
              <a:sym typeface="Nunito"/>
            </a:endParaRPr>
          </a:p>
        </p:txBody>
      </p:sp>
      <p:sp>
        <p:nvSpPr>
          <p:cNvPr id="148" name="Google Shape;14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6</a:t>
            </a:fld>
            <a:endParaRPr>
              <a:solidFill>
                <a:srgbClr val="F6B26B"/>
              </a:solidFill>
              <a:latin typeface="Arial"/>
              <a:ea typeface="Arial"/>
              <a:cs typeface="Arial"/>
              <a:sym typeface="Arial"/>
            </a:endParaRPr>
          </a:p>
        </p:txBody>
      </p:sp>
      <p:sp>
        <p:nvSpPr>
          <p:cNvPr id="149" name="Google Shape;149;p23"/>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Nunito"/>
                <a:ea typeface="Nunito"/>
                <a:cs typeface="Nunito"/>
                <a:sym typeface="Nunito"/>
              </a:rPr>
              <a:t>These are ways to help your game experience during play be both easy and helpful to those around the table.</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During the game when the referee is going around the table asking for actions and rolls checks: </a:t>
            </a:r>
            <a:endParaRPr sz="110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a:latin typeface="Nunito"/>
                <a:ea typeface="Nunito"/>
                <a:cs typeface="Nunito"/>
                <a:sym typeface="Nunito"/>
              </a:rPr>
              <a:t>Know what you want to do before your turn comes up. </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When rolling for an action roll, roll  all the dice that are required for that action at the same time. For example, in combat a fighter class has to roll to hit, roll for damage, and roll for any other attached effects for his attack action. These typically require a d20 to hit, weapon die for damage, and other dice for any effect damage bonuses. Instead of rolling just a d20 to see if you score a hit on the enemy, roll all the associated dice at once.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Wait your turn and pay attention to the scene.</a:t>
            </a:r>
            <a:endParaRPr sz="1100">
              <a:latin typeface="Nunito"/>
              <a:ea typeface="Nunito"/>
              <a:cs typeface="Nunito"/>
              <a:sym typeface="Nunito"/>
            </a:endParaRPr>
          </a:p>
          <a:p>
            <a:pPr marL="0" lvl="0" indent="0" algn="l" rtl="0">
              <a:spcBef>
                <a:spcPts val="1200"/>
              </a:spcBef>
              <a:spcAft>
                <a:spcPts val="1200"/>
              </a:spcAft>
              <a:buNone/>
            </a:pPr>
            <a:r>
              <a:rPr lang="en" sz="1100">
                <a:latin typeface="Nunito"/>
                <a:ea typeface="Nunito"/>
                <a:cs typeface="Nunito"/>
                <a:sym typeface="Nunito"/>
              </a:rPr>
              <a:t>Whatever class your character may be, be sure that you know how the ability that you wish to perform works. Nothing slows down play like having to open an app or book at the table.  </a:t>
            </a:r>
            <a:endParaRPr sz="11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4"/>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55" name="Google Shape;155;p24"/>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24"/>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Tips and Tricks</a:t>
            </a:r>
            <a:endParaRPr>
              <a:latin typeface="Nunito"/>
              <a:ea typeface="Nunito"/>
              <a:cs typeface="Nunito"/>
              <a:sym typeface="Nunito"/>
            </a:endParaRPr>
          </a:p>
        </p:txBody>
      </p:sp>
      <p:sp>
        <p:nvSpPr>
          <p:cNvPr id="157" name="Google Shape;15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7</a:t>
            </a:fld>
            <a:endParaRPr>
              <a:solidFill>
                <a:srgbClr val="F6B26B"/>
              </a:solidFill>
              <a:latin typeface="Arial"/>
              <a:ea typeface="Arial"/>
              <a:cs typeface="Arial"/>
              <a:sym typeface="Arial"/>
            </a:endParaRPr>
          </a:p>
        </p:txBody>
      </p:sp>
      <p:sp>
        <p:nvSpPr>
          <p:cNvPr id="158" name="Google Shape;158;p24"/>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Nunito"/>
                <a:ea typeface="Nunito"/>
                <a:cs typeface="Nunito"/>
                <a:sym typeface="Nunito"/>
              </a:rPr>
              <a:t>Take Notes.</a:t>
            </a:r>
            <a:endParaRPr sz="110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a:latin typeface="Nunito"/>
                <a:ea typeface="Nunito"/>
                <a:cs typeface="Nunito"/>
                <a:sym typeface="Nunito"/>
              </a:rPr>
              <a:t>Taking notes helps you keep track of notable events, items, relevant information in the game.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It keeps track of who, what, where, when, and how your character and the other party members got to where you are currently.</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It helps not only the players but also helps the referees.</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It keeps others honest.</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Bring a physical character sheet, dice, and optimally a player’s handbook.</a:t>
            </a:r>
            <a:endParaRPr sz="110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a:latin typeface="Nunito"/>
                <a:ea typeface="Nunito"/>
                <a:cs typeface="Nunito"/>
                <a:sym typeface="Nunito"/>
              </a:rPr>
              <a:t>Having physical versions of these things at the table help you keep track of your character with ease.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They are not dependent on a wifi signal and are out in the open to be seen by players and referee.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Easiest to reference and raises honesty amongst the table.   </a:t>
            </a:r>
            <a:endParaRPr sz="11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5"/>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64" name="Google Shape;164;p25"/>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5"/>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Tables and How They Function</a:t>
            </a:r>
            <a:endParaRPr>
              <a:latin typeface="Nunito"/>
              <a:ea typeface="Nunito"/>
              <a:cs typeface="Nunito"/>
              <a:sym typeface="Nunito"/>
            </a:endParaRPr>
          </a:p>
        </p:txBody>
      </p:sp>
      <p:sp>
        <p:nvSpPr>
          <p:cNvPr id="166" name="Google Shape;16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8</a:t>
            </a:fld>
            <a:endParaRPr>
              <a:solidFill>
                <a:srgbClr val="F6B26B"/>
              </a:solidFill>
              <a:latin typeface="Arial"/>
              <a:ea typeface="Arial"/>
              <a:cs typeface="Arial"/>
              <a:sym typeface="Arial"/>
            </a:endParaRPr>
          </a:p>
        </p:txBody>
      </p:sp>
      <p:sp>
        <p:nvSpPr>
          <p:cNvPr id="167" name="Google Shape;167;p25"/>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Nunito"/>
                <a:ea typeface="Nunito"/>
                <a:cs typeface="Nunito"/>
                <a:sym typeface="Nunito"/>
              </a:rPr>
              <a:t>Tables are starting points for your new character. They double as a safe home base for the character to live, but have limited adventure prospects.</a:t>
            </a:r>
          </a:p>
          <a:p>
            <a:pPr marL="0" lvl="0" indent="0" algn="l" rtl="0">
              <a:spcBef>
                <a:spcPts val="0"/>
              </a:spcBef>
              <a:spcAft>
                <a:spcPts val="0"/>
              </a:spcAft>
              <a:buNone/>
            </a:pPr>
            <a:endParaRPr lang="en" sz="1100" dirty="0">
              <a:latin typeface="Nunito"/>
              <a:ea typeface="Nunito"/>
              <a:cs typeface="Nunito"/>
              <a:sym typeface="Nunito"/>
            </a:endParaRPr>
          </a:p>
          <a:p>
            <a:pPr marL="0" lvl="0" indent="0" algn="l" rtl="0">
              <a:spcBef>
                <a:spcPts val="0"/>
              </a:spcBef>
              <a:spcAft>
                <a:spcPts val="0"/>
              </a:spcAft>
              <a:buNone/>
            </a:pPr>
            <a:r>
              <a:rPr lang="en" sz="1100" dirty="0">
                <a:latin typeface="Nunito"/>
                <a:ea typeface="Nunito"/>
                <a:cs typeface="Nunito"/>
                <a:sym typeface="Nunito"/>
              </a:rPr>
              <a:t>There is no overarching storyline. You can come and go as you want. </a:t>
            </a:r>
          </a:p>
          <a:p>
            <a:pPr marL="0" lvl="0" indent="0" algn="l" rtl="0">
              <a:spcBef>
                <a:spcPts val="0"/>
              </a:spcBef>
              <a:spcAft>
                <a:spcPts val="0"/>
              </a:spcAft>
              <a:buNone/>
            </a:pPr>
            <a:endParaRPr lang="en"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Characters can travel between the towns to experience the larger setting that they inhabit. So long as the character isn’t in the middle of an adventure, combat, or other justifiable position. </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The tables are made with levels 1 – 10 in mind, and progress is done via experience points gained during play. </a:t>
            </a:r>
            <a:endParaRPr sz="1100" dirty="0">
              <a:latin typeface="Nunito"/>
              <a:ea typeface="Nunito"/>
              <a:cs typeface="Nunito"/>
              <a:sym typeface="Nunito"/>
            </a:endParaRPr>
          </a:p>
          <a:p>
            <a:pPr marL="0" lvl="0" indent="0" algn="l" rtl="0">
              <a:spcBef>
                <a:spcPts val="1200"/>
              </a:spcBef>
              <a:spcAft>
                <a:spcPts val="0"/>
              </a:spcAft>
              <a:buNone/>
            </a:pPr>
            <a:r>
              <a:rPr lang="en" sz="1100" dirty="0">
                <a:latin typeface="Nunito"/>
                <a:ea typeface="Nunito"/>
                <a:cs typeface="Nunito"/>
                <a:sym typeface="Nunito"/>
              </a:rPr>
              <a:t>Each table is led by a referee who is in charge of the town, local area of influence, and keeping records of events. </a:t>
            </a:r>
            <a:endParaRPr sz="1100" dirty="0">
              <a:latin typeface="Nunito"/>
              <a:ea typeface="Nunito"/>
              <a:cs typeface="Nunito"/>
              <a:sym typeface="Nunito"/>
            </a:endParaRPr>
          </a:p>
          <a:p>
            <a:pPr marL="0" lvl="0" indent="0" algn="l" rtl="0">
              <a:spcBef>
                <a:spcPts val="1200"/>
              </a:spcBef>
              <a:spcAft>
                <a:spcPts val="1200"/>
              </a:spcAft>
              <a:buNone/>
            </a:pPr>
            <a:r>
              <a:rPr lang="en" sz="1100" dirty="0">
                <a:latin typeface="Nunito"/>
                <a:ea typeface="Nunito"/>
                <a:cs typeface="Nunito"/>
                <a:sym typeface="Nunito"/>
              </a:rPr>
              <a:t>You may reserve a table via the ticketing methods provided by the venue at which the event is taking place.</a:t>
            </a:r>
            <a:endParaRPr sz="1100" dirty="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1072</Words>
  <Application>Microsoft Office PowerPoint</Application>
  <PresentationFormat>On-screen Show (16:9)</PresentationFormat>
  <Paragraphs>70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Nunito</vt:lpstr>
      <vt:lpstr>Arial</vt:lpstr>
      <vt:lpstr>Simple Light</vt:lpstr>
      <vt:lpstr>Player Packet</vt:lpstr>
      <vt:lpstr>Player Character Creation Rules</vt:lpstr>
      <vt:lpstr>Player Etiquette/Social Conduct</vt:lpstr>
      <vt:lpstr>Player Etiquette </vt:lpstr>
      <vt:lpstr>Player Etiquette</vt:lpstr>
      <vt:lpstr>Tips and Tricks</vt:lpstr>
      <vt:lpstr>Tips and Tricks</vt:lpstr>
      <vt:lpstr>Tables and How They Function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Reagan Smith</cp:lastModifiedBy>
  <cp:revision>2</cp:revision>
  <dcterms:modified xsi:type="dcterms:W3CDTF">2025-08-02T15:59:13Z</dcterms:modified>
</cp:coreProperties>
</file>