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61" r:id="rId3"/>
    <p:sldId id="263" r:id="rId4"/>
    <p:sldId id="264" r:id="rId5"/>
    <p:sldId id="265" r:id="rId6"/>
    <p:sldId id="266" r:id="rId7"/>
    <p:sldId id="267" r:id="rId8"/>
    <p:sldId id="268" r:id="rId9"/>
  </p:sldIdLst>
  <p:sldSz cx="9144000" cy="5143500" type="screen16x9"/>
  <p:notesSz cx="6858000" cy="9144000"/>
  <p:embeddedFontLst>
    <p:embeddedFont>
      <p:font typeface="Nunito" panose="020F0502020204030204" pitchFamily="2"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20" d="100"/>
          <a:sy n="220" d="100"/>
        </p:scale>
        <p:origin x="3822"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739fef1a2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739fef1a2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39fef1a20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39fef1a2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273856e2fcb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273856e2fcb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3856e2fcb_0_3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3856e2fcb_0_3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739fef1a20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2739fef1a20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739fef1a20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739fef1a2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2739fef1a20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2739fef1a20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55" name="Google Shape;55;p13"/>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6" name="Google Shape;56;p13"/>
          <p:cNvSpPr txBox="1">
            <a:spLocks noGrp="1"/>
          </p:cNvSpPr>
          <p:nvPr>
            <p:ph type="ctrTitle"/>
          </p:nvPr>
        </p:nvSpPr>
        <p:spPr>
          <a:xfrm>
            <a:off x="274800" y="2304728"/>
            <a:ext cx="8520600" cy="923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2950">
                <a:solidFill>
                  <a:schemeClr val="dk2"/>
                </a:solidFill>
                <a:latin typeface="Nunito"/>
                <a:ea typeface="Nunito"/>
                <a:cs typeface="Nunito"/>
                <a:sym typeface="Nunito"/>
              </a:rPr>
              <a:t>Player Packet</a:t>
            </a:r>
            <a:endParaRPr sz="2950">
              <a:solidFill>
                <a:schemeClr val="dk2"/>
              </a:solidFill>
              <a:latin typeface="Nunito"/>
              <a:ea typeface="Nunito"/>
              <a:cs typeface="Nunito"/>
              <a:sym typeface="Nunito"/>
            </a:endParaRPr>
          </a:p>
        </p:txBody>
      </p:sp>
      <p:sp>
        <p:nvSpPr>
          <p:cNvPr id="57" name="Google Shape;57;p13"/>
          <p:cNvSpPr txBox="1">
            <a:spLocks noGrp="1"/>
          </p:cNvSpPr>
          <p:nvPr>
            <p:ph type="subTitle" idx="1"/>
          </p:nvPr>
        </p:nvSpPr>
        <p:spPr>
          <a:xfrm>
            <a:off x="274800" y="1913122"/>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3400">
                <a:latin typeface="Nunito"/>
                <a:ea typeface="Nunito"/>
                <a:cs typeface="Nunito"/>
                <a:sym typeface="Nunito"/>
              </a:rPr>
              <a:t>Shawnee Dungeons and Dragons Club</a:t>
            </a:r>
            <a:endParaRPr sz="3400">
              <a:latin typeface="Nunito"/>
              <a:ea typeface="Nunito"/>
              <a:cs typeface="Nunito"/>
              <a:sym typeface="Nunito"/>
            </a:endParaRPr>
          </a:p>
        </p:txBody>
      </p:sp>
      <p:sp>
        <p:nvSpPr>
          <p:cNvPr id="58" name="Google Shape;58;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1</a:t>
            </a:fld>
            <a:endParaRPr>
              <a:solidFill>
                <a:srgbClr val="F6B26B"/>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01" name="Google Shape;101;p18"/>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02" name="Google Shape;102;p18"/>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Character Creation Rules</a:t>
            </a:r>
            <a:endParaRPr>
              <a:latin typeface="Nunito"/>
              <a:ea typeface="Nunito"/>
              <a:cs typeface="Nunito"/>
              <a:sym typeface="Nunito"/>
            </a:endParaRPr>
          </a:p>
        </p:txBody>
      </p:sp>
      <p:sp>
        <p:nvSpPr>
          <p:cNvPr id="103" name="Google Shape;103;p18"/>
          <p:cNvSpPr txBox="1">
            <a:spLocks noGrp="1"/>
          </p:cNvSpPr>
          <p:nvPr>
            <p:ph type="body" idx="1"/>
          </p:nvPr>
        </p:nvSpPr>
        <p:spPr>
          <a:xfrm>
            <a:off x="454650" y="109145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Races/Species must be from Players Handbook or Mordenkainen Presents: Monsters of the Multiverse, omitted races/species include Aarakocra, Bugbear, Duergar, Fairy, Githyanki, Githzerai, Goblin, Hobgoblin, Kobold, Lizardfolk, Minotaur, Orc, Satyr, Sea Elf, Shadar-Kai, Triton, and Yuan-ti. Setting specific races/species such as Magic the Gathering, Eberron, Dragonlance, etc are also not permitted. </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The classes Blood Hunter and Artificer are not permitted unless your table DM allows for them. </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Player's 2014 Handbook plus one additional book for classes.</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We use Standard Array or Point Buy for stats. One D&amp;D (5th Edition 2024) playtest is allowed for character creation.</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Unless otherwise specified by a referee, a starting character will not start with any magic items or feats. Unless a species or class provides a feat. Eg (Human Variant)</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Characters start at level one.</a:t>
            </a:r>
            <a:endParaRPr sz="1100">
              <a:latin typeface="Nunito"/>
              <a:ea typeface="Nunito"/>
              <a:cs typeface="Nunito"/>
              <a:sym typeface="Nunito"/>
            </a:endParaRPr>
          </a:p>
          <a:p>
            <a:pPr marL="0" lvl="0" indent="0" algn="l" rtl="0">
              <a:spcBef>
                <a:spcPts val="1200"/>
              </a:spcBef>
              <a:spcAft>
                <a:spcPts val="0"/>
              </a:spcAft>
              <a:buNone/>
            </a:pPr>
            <a:endParaRPr sz="1100">
              <a:latin typeface="Nunito"/>
              <a:ea typeface="Nunito"/>
              <a:cs typeface="Nunito"/>
              <a:sym typeface="Nunito"/>
            </a:endParaRPr>
          </a:p>
          <a:p>
            <a:pPr marL="0" lvl="0" indent="0" algn="l" rtl="0">
              <a:spcBef>
                <a:spcPts val="1200"/>
              </a:spcBef>
              <a:spcAft>
                <a:spcPts val="1200"/>
              </a:spcAft>
              <a:buNone/>
            </a:pPr>
            <a:endParaRPr sz="1100">
              <a:latin typeface="Nunito"/>
              <a:ea typeface="Nunito"/>
              <a:cs typeface="Nunito"/>
              <a:sym typeface="Nunito"/>
            </a:endParaRPr>
          </a:p>
        </p:txBody>
      </p:sp>
      <p:sp>
        <p:nvSpPr>
          <p:cNvPr id="104" name="Google Shape;10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2</a:t>
            </a:fld>
            <a:endParaRPr>
              <a:solidFill>
                <a:srgbClr val="F6B26B"/>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20"/>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19" name="Google Shape;119;p20"/>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0" name="Google Shape;120;p20"/>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Etiquette/Social Conduct</a:t>
            </a:r>
            <a:endParaRPr>
              <a:latin typeface="Nunito"/>
              <a:ea typeface="Nunito"/>
              <a:cs typeface="Nunito"/>
              <a:sym typeface="Nunito"/>
            </a:endParaRPr>
          </a:p>
        </p:txBody>
      </p:sp>
      <p:sp>
        <p:nvSpPr>
          <p:cNvPr id="121" name="Google Shape;121;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3</a:t>
            </a:fld>
            <a:endParaRPr>
              <a:solidFill>
                <a:srgbClr val="F6B26B"/>
              </a:solidFill>
              <a:latin typeface="Arial"/>
              <a:ea typeface="Arial"/>
              <a:cs typeface="Arial"/>
              <a:sym typeface="Arial"/>
            </a:endParaRPr>
          </a:p>
        </p:txBody>
      </p:sp>
      <p:sp>
        <p:nvSpPr>
          <p:cNvPr id="122" name="Google Shape;122;p20"/>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We have a </a:t>
            </a:r>
            <a:r>
              <a:rPr lang="en" sz="1100" b="1">
                <a:latin typeface="Nunito"/>
                <a:ea typeface="Nunito"/>
                <a:cs typeface="Nunito"/>
                <a:sym typeface="Nunito"/>
              </a:rPr>
              <a:t>three strike</a:t>
            </a:r>
            <a:r>
              <a:rPr lang="en" sz="1100">
                <a:latin typeface="Nunito"/>
                <a:ea typeface="Nunito"/>
                <a:cs typeface="Nunito"/>
                <a:sym typeface="Nunito"/>
              </a:rPr>
              <a:t> system pertaining to social etiquette and reserve the right to suspend or ban individuals who disrupt play. You will receive two warnings and on the third you will be either suspended or banned.</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 Some example offenses are as follows:</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Outburst - Yelling at other players or referees, throwing of objects, and excessive arguments. </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Causing damage to the venue.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Poor Conduct such as excessive profanity, lack of volume control indoors, and threats.</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Remember we are here to have fun and provide a quality experience for those involved. So please, be kind, respectful, and courteous to others herein. </a:t>
            </a:r>
            <a:endParaRPr sz="1100">
              <a:latin typeface="Nunito"/>
              <a:ea typeface="Nunito"/>
              <a:cs typeface="Nunito"/>
              <a:sym typeface="Nunito"/>
            </a:endParaRPr>
          </a:p>
          <a:p>
            <a:pPr marL="0" lvl="0" indent="0" algn="l" rtl="0">
              <a:spcBef>
                <a:spcPts val="1200"/>
              </a:spcBef>
              <a:spcAft>
                <a:spcPts val="0"/>
              </a:spcAft>
              <a:buNone/>
            </a:pPr>
            <a:endParaRPr sz="1100">
              <a:latin typeface="Nunito"/>
              <a:ea typeface="Nunito"/>
              <a:cs typeface="Nunito"/>
              <a:sym typeface="Nunito"/>
            </a:endParaRPr>
          </a:p>
          <a:p>
            <a:pPr marL="0" lvl="0" indent="0" algn="l" rtl="0">
              <a:spcBef>
                <a:spcPts val="1200"/>
              </a:spcBef>
              <a:spcAft>
                <a:spcPts val="0"/>
              </a:spcAft>
              <a:buNone/>
            </a:pPr>
            <a:endParaRPr sz="1100">
              <a:latin typeface="Nunito"/>
              <a:ea typeface="Nunito"/>
              <a:cs typeface="Nunito"/>
              <a:sym typeface="Nunito"/>
            </a:endParaRPr>
          </a:p>
          <a:p>
            <a:pPr marL="0" lvl="0" indent="0" algn="l" rtl="0">
              <a:spcBef>
                <a:spcPts val="1200"/>
              </a:spcBef>
              <a:spcAft>
                <a:spcPts val="1200"/>
              </a:spcAft>
              <a:buNone/>
            </a:pPr>
            <a:endParaRPr sz="1100">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1"/>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28" name="Google Shape;128;p21"/>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29" name="Google Shape;129;p21"/>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Etiquette </a:t>
            </a:r>
            <a:endParaRPr>
              <a:latin typeface="Nunito"/>
              <a:ea typeface="Nunito"/>
              <a:cs typeface="Nunito"/>
              <a:sym typeface="Nunito"/>
            </a:endParaRPr>
          </a:p>
        </p:txBody>
      </p:sp>
      <p:sp>
        <p:nvSpPr>
          <p:cNvPr id="130" name="Google Shape;130;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4</a:t>
            </a:fld>
            <a:endParaRPr>
              <a:solidFill>
                <a:srgbClr val="F6B26B"/>
              </a:solidFill>
              <a:latin typeface="Arial"/>
              <a:ea typeface="Arial"/>
              <a:cs typeface="Arial"/>
              <a:sym typeface="Arial"/>
            </a:endParaRPr>
          </a:p>
        </p:txBody>
      </p:sp>
      <p:sp>
        <p:nvSpPr>
          <p:cNvPr id="131" name="Google Shape;131;p21"/>
          <p:cNvSpPr txBox="1">
            <a:spLocks noGrp="1"/>
          </p:cNvSpPr>
          <p:nvPr>
            <p:ph type="body" idx="1"/>
          </p:nvPr>
        </p:nvSpPr>
        <p:spPr>
          <a:xfrm>
            <a:off x="454650" y="1091450"/>
            <a:ext cx="8160900" cy="3465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100">
                <a:latin typeface="Nunito"/>
                <a:ea typeface="Nunito"/>
                <a:cs typeface="Nunito"/>
                <a:sym typeface="Nunito"/>
              </a:rPr>
              <a:t>Please Respect the Boundaries of others.</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Respect the Referees (Dungeon Masters).</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Don’t Compete with other players, Collaborate.</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Don’t Crosstalk during the game. </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Please, be ready on your turn.</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Do not steal the spotlight.</a:t>
            </a:r>
            <a:endParaRPr sz="1100">
              <a:latin typeface="Nunito"/>
              <a:ea typeface="Nunito"/>
              <a:cs typeface="Nunito"/>
              <a:sym typeface="Nunito"/>
            </a:endParaRPr>
          </a:p>
          <a:p>
            <a:pPr marL="0" lvl="0" indent="0" algn="l" rtl="0">
              <a:spcBef>
                <a:spcPts val="1200"/>
              </a:spcBef>
              <a:spcAft>
                <a:spcPts val="0"/>
              </a:spcAft>
              <a:buNone/>
            </a:pPr>
            <a:endParaRPr>
              <a:latin typeface="Nunito"/>
              <a:ea typeface="Nunito"/>
              <a:cs typeface="Nunito"/>
              <a:sym typeface="Nunito"/>
            </a:endParaRPr>
          </a:p>
          <a:p>
            <a:pPr marL="0" lvl="0" indent="0" algn="l" rtl="0">
              <a:spcBef>
                <a:spcPts val="1200"/>
              </a:spcBef>
              <a:spcAft>
                <a:spcPts val="1200"/>
              </a:spcAft>
              <a:buNone/>
            </a:pPr>
            <a:endParaRPr>
              <a:latin typeface="Nunito"/>
              <a:ea typeface="Nunito"/>
              <a:cs typeface="Nunito"/>
              <a:sym typeface="Nuni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2"/>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37" name="Google Shape;137;p22"/>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8" name="Google Shape;138;p22"/>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Player Etiquette</a:t>
            </a:r>
            <a:endParaRPr>
              <a:latin typeface="Nunito"/>
              <a:ea typeface="Nunito"/>
              <a:cs typeface="Nunito"/>
              <a:sym typeface="Nunito"/>
            </a:endParaRPr>
          </a:p>
        </p:txBody>
      </p:sp>
      <p:sp>
        <p:nvSpPr>
          <p:cNvPr id="139" name="Google Shape;139;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5</a:t>
            </a:fld>
            <a:endParaRPr>
              <a:solidFill>
                <a:srgbClr val="F6B26B"/>
              </a:solidFill>
              <a:latin typeface="Arial"/>
              <a:ea typeface="Arial"/>
              <a:cs typeface="Arial"/>
              <a:sym typeface="Arial"/>
            </a:endParaRPr>
          </a:p>
        </p:txBody>
      </p:sp>
      <p:sp>
        <p:nvSpPr>
          <p:cNvPr id="140" name="Google Shape;140;p22"/>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Nunito"/>
                <a:ea typeface="Nunito"/>
                <a:cs typeface="Nunito"/>
                <a:sym typeface="Nunito"/>
              </a:rPr>
              <a:t>Roll physical dice. Do not lie about your rolls.</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Please, stay off your phone unless appropriate.</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Enage and ask questions about the game, rules, lore, or in-game elements.</a:t>
            </a:r>
            <a:endParaRPr sz="11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r>
              <a:rPr lang="en" sz="1100">
                <a:latin typeface="Nunito"/>
                <a:ea typeface="Nunito"/>
                <a:cs typeface="Nunito"/>
                <a:sym typeface="Nunito"/>
              </a:rPr>
              <a:t>If you sign up for the club meet and are  going to be late or unable  to attend, please let your Dungeon Master know.</a:t>
            </a:r>
            <a:endParaRPr sz="1100">
              <a:latin typeface="Nunito"/>
              <a:ea typeface="Nunito"/>
              <a:cs typeface="Nunito"/>
              <a:sym typeface="Nunito"/>
            </a:endParaRPr>
          </a:p>
          <a:p>
            <a:pPr marL="0" lvl="0" indent="0" algn="l" rtl="0">
              <a:spcBef>
                <a:spcPts val="1200"/>
              </a:spcBef>
              <a:spcAft>
                <a:spcPts val="0"/>
              </a:spcAft>
              <a:buNone/>
            </a:pPr>
            <a:endParaRPr sz="900">
              <a:latin typeface="Nunito"/>
              <a:ea typeface="Nunito"/>
              <a:cs typeface="Nunito"/>
              <a:sym typeface="Nunito"/>
            </a:endParaRPr>
          </a:p>
          <a:p>
            <a:pPr marL="0" lvl="0" indent="0" algn="l" rtl="0">
              <a:spcBef>
                <a:spcPts val="1200"/>
              </a:spcBef>
              <a:spcAft>
                <a:spcPts val="0"/>
              </a:spcAft>
              <a:buNone/>
            </a:pPr>
            <a:endParaRPr sz="900">
              <a:latin typeface="Nunito"/>
              <a:ea typeface="Nunito"/>
              <a:cs typeface="Nunito"/>
              <a:sym typeface="Nunito"/>
            </a:endParaRPr>
          </a:p>
          <a:p>
            <a:pPr marL="0" lvl="0" indent="0" algn="l" rtl="0">
              <a:spcBef>
                <a:spcPts val="1200"/>
              </a:spcBef>
              <a:spcAft>
                <a:spcPts val="0"/>
              </a:spcAft>
              <a:buClr>
                <a:schemeClr val="dk1"/>
              </a:buClr>
              <a:buSzPts val="1100"/>
              <a:buFont typeface="Arial"/>
              <a:buNone/>
            </a:pPr>
            <a:endParaRPr sz="900">
              <a:latin typeface="Nunito"/>
              <a:ea typeface="Nunito"/>
              <a:cs typeface="Nunito"/>
              <a:sym typeface="Nunito"/>
            </a:endParaRPr>
          </a:p>
          <a:p>
            <a:pPr marL="0" lvl="0" indent="0" algn="l" rtl="0">
              <a:spcBef>
                <a:spcPts val="1200"/>
              </a:spcBef>
              <a:spcAft>
                <a:spcPts val="1200"/>
              </a:spcAft>
              <a:buClr>
                <a:schemeClr val="dk1"/>
              </a:buClr>
              <a:buSzPts val="1100"/>
              <a:buFont typeface="Arial"/>
              <a:buNone/>
            </a:pPr>
            <a:r>
              <a:rPr lang="en" sz="1100" i="1">
                <a:solidFill>
                  <a:srgbClr val="666666"/>
                </a:solidFill>
                <a:latin typeface="Nunito"/>
                <a:ea typeface="Nunito"/>
                <a:cs typeface="Nunito"/>
                <a:sym typeface="Nunito"/>
              </a:rPr>
              <a:t>“In the neighboring nations bordering Drome bounty hunters, elite retainers, and assassins carry a small book that is issued to them by governments nicknamed the “volebant persona liber,” “gesuchte person buch,” or “bingo book.”. It is a list of highly wanted criminals, terrorists, overlords, or even unruly adventurers. It contains their portrait, rank of importance, and wanted value if when caught or slain.”</a:t>
            </a:r>
            <a:endParaRPr sz="1100">
              <a:latin typeface="Nunito"/>
              <a:ea typeface="Nunito"/>
              <a:cs typeface="Nunito"/>
              <a:sym typeface="Nun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23"/>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46" name="Google Shape;146;p23"/>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7" name="Google Shape;147;p23"/>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Tips and Tricks</a:t>
            </a:r>
            <a:endParaRPr>
              <a:latin typeface="Nunito"/>
              <a:ea typeface="Nunito"/>
              <a:cs typeface="Nunito"/>
              <a:sym typeface="Nunito"/>
            </a:endParaRPr>
          </a:p>
        </p:txBody>
      </p:sp>
      <p:sp>
        <p:nvSpPr>
          <p:cNvPr id="148" name="Google Shape;148;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6</a:t>
            </a:fld>
            <a:endParaRPr>
              <a:solidFill>
                <a:srgbClr val="F6B26B"/>
              </a:solidFill>
              <a:latin typeface="Arial"/>
              <a:ea typeface="Arial"/>
              <a:cs typeface="Arial"/>
              <a:sym typeface="Arial"/>
            </a:endParaRPr>
          </a:p>
        </p:txBody>
      </p:sp>
      <p:sp>
        <p:nvSpPr>
          <p:cNvPr id="149" name="Google Shape;149;p23"/>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These are ways to help your game experience during play be both easy and helpful to those around the table.</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During the game when the referee is going around the table asking for actions and rolls checks: </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Know what you want to do before your turn comes up. </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When rolling for an action roll, roll  all the dice that are required for that action at the same time. For example, in combat a fighter class has to roll to hit, roll for damage, and roll for any other attached effects for his attack action. These typically require a d20 to hit, weapon die for damage, and other dice for any effect damage bonuses. Instead of rolling just a d20 to see if you score a hit on the enemy, roll all the associated dice at once.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Wait your turn and pay attention to the scene.</a:t>
            </a:r>
            <a:endParaRPr sz="1100">
              <a:latin typeface="Nunito"/>
              <a:ea typeface="Nunito"/>
              <a:cs typeface="Nunito"/>
              <a:sym typeface="Nunito"/>
            </a:endParaRPr>
          </a:p>
          <a:p>
            <a:pPr marL="0" lvl="0" indent="0" algn="l" rtl="0">
              <a:spcBef>
                <a:spcPts val="1200"/>
              </a:spcBef>
              <a:spcAft>
                <a:spcPts val="1200"/>
              </a:spcAft>
              <a:buNone/>
            </a:pPr>
            <a:r>
              <a:rPr lang="en" sz="1100">
                <a:latin typeface="Nunito"/>
                <a:ea typeface="Nunito"/>
                <a:cs typeface="Nunito"/>
                <a:sym typeface="Nunito"/>
              </a:rPr>
              <a:t>Whatever class your character may be, be sure that you know how the ability that you wish to perform works. Nothing slows down play like having to open an app or book at the table.  </a:t>
            </a:r>
            <a:endParaRPr sz="1100">
              <a:latin typeface="Nunito"/>
              <a:ea typeface="Nunito"/>
              <a:cs typeface="Nunito"/>
              <a:sym typeface="Nun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4"/>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55" name="Google Shape;155;p24"/>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6" name="Google Shape;156;p24"/>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Tips and Tricks</a:t>
            </a:r>
            <a:endParaRPr>
              <a:latin typeface="Nunito"/>
              <a:ea typeface="Nunito"/>
              <a:cs typeface="Nunito"/>
              <a:sym typeface="Nunito"/>
            </a:endParaRPr>
          </a:p>
        </p:txBody>
      </p:sp>
      <p:sp>
        <p:nvSpPr>
          <p:cNvPr id="157" name="Google Shape;157;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7</a:t>
            </a:fld>
            <a:endParaRPr>
              <a:solidFill>
                <a:srgbClr val="F6B26B"/>
              </a:solidFill>
              <a:latin typeface="Arial"/>
              <a:ea typeface="Arial"/>
              <a:cs typeface="Arial"/>
              <a:sym typeface="Arial"/>
            </a:endParaRPr>
          </a:p>
        </p:txBody>
      </p:sp>
      <p:sp>
        <p:nvSpPr>
          <p:cNvPr id="158" name="Google Shape;158;p24"/>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Take Notes.</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Taking notes helps you keep track of notable events, items, relevant information in the game.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It keeps track of who, what, where, when, and how your character and the other party members got to where you are currently.</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It helps not only the players but also helps the referees.</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It keeps others honest.</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Bring a physical character sheet, dice, and optimally a player’s handbook.</a:t>
            </a:r>
            <a:endParaRPr sz="1100">
              <a:latin typeface="Nunito"/>
              <a:ea typeface="Nunito"/>
              <a:cs typeface="Nunito"/>
              <a:sym typeface="Nunito"/>
            </a:endParaRPr>
          </a:p>
          <a:p>
            <a:pPr marL="457200" lvl="0" indent="-298450" algn="l" rtl="0">
              <a:spcBef>
                <a:spcPts val="1200"/>
              </a:spcBef>
              <a:spcAft>
                <a:spcPts val="0"/>
              </a:spcAft>
              <a:buSzPts val="1100"/>
              <a:buFont typeface="Nunito"/>
              <a:buChar char="●"/>
            </a:pPr>
            <a:r>
              <a:rPr lang="en" sz="1100">
                <a:latin typeface="Nunito"/>
                <a:ea typeface="Nunito"/>
                <a:cs typeface="Nunito"/>
                <a:sym typeface="Nunito"/>
              </a:rPr>
              <a:t>Having physical versions of these things at the table help you keep track of your character with ease.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They are not dependent on a wifi signal and are out in the open to be seen by players and referee.</a:t>
            </a:r>
            <a:endParaRPr sz="1100">
              <a:latin typeface="Nunito"/>
              <a:ea typeface="Nunito"/>
              <a:cs typeface="Nunito"/>
              <a:sym typeface="Nunito"/>
            </a:endParaRPr>
          </a:p>
          <a:p>
            <a:pPr marL="457200" lvl="0" indent="-298450" algn="l" rtl="0">
              <a:spcBef>
                <a:spcPts val="0"/>
              </a:spcBef>
              <a:spcAft>
                <a:spcPts val="0"/>
              </a:spcAft>
              <a:buSzPts val="1100"/>
              <a:buFont typeface="Nunito"/>
              <a:buChar char="●"/>
            </a:pPr>
            <a:r>
              <a:rPr lang="en" sz="1100">
                <a:latin typeface="Nunito"/>
                <a:ea typeface="Nunito"/>
                <a:cs typeface="Nunito"/>
                <a:sym typeface="Nunito"/>
              </a:rPr>
              <a:t>Easiest to reference and raises honesty amongst the table.   </a:t>
            </a:r>
            <a:endParaRPr sz="1100">
              <a:latin typeface="Nunito"/>
              <a:ea typeface="Nunito"/>
              <a:cs typeface="Nunito"/>
              <a:sym typeface="Nuni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5"/>
          <p:cNvPicPr preferRelativeResize="0"/>
          <p:nvPr/>
        </p:nvPicPr>
        <p:blipFill>
          <a:blip r:embed="rId3">
            <a:alphaModFix/>
          </a:blip>
          <a:stretch>
            <a:fillRect/>
          </a:stretch>
        </p:blipFill>
        <p:spPr>
          <a:xfrm rot="5400000">
            <a:off x="1995564" y="-2244956"/>
            <a:ext cx="5152875" cy="9633398"/>
          </a:xfrm>
          <a:prstGeom prst="rect">
            <a:avLst/>
          </a:prstGeom>
          <a:noFill/>
          <a:ln>
            <a:noFill/>
          </a:ln>
        </p:spPr>
      </p:pic>
      <p:sp>
        <p:nvSpPr>
          <p:cNvPr id="164" name="Google Shape;164;p25"/>
          <p:cNvSpPr/>
          <p:nvPr/>
        </p:nvSpPr>
        <p:spPr>
          <a:xfrm>
            <a:off x="311700" y="586336"/>
            <a:ext cx="8446800" cy="3970800"/>
          </a:xfrm>
          <a:prstGeom prst="rect">
            <a:avLst/>
          </a:prstGeom>
          <a:solidFill>
            <a:schemeClr val="lt2"/>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5" name="Google Shape;165;p25"/>
          <p:cNvSpPr txBox="1">
            <a:spLocks noGrp="1"/>
          </p:cNvSpPr>
          <p:nvPr>
            <p:ph type="title"/>
          </p:nvPr>
        </p:nvSpPr>
        <p:spPr>
          <a:xfrm>
            <a:off x="311700" y="5863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Nunito"/>
                <a:ea typeface="Nunito"/>
                <a:cs typeface="Nunito"/>
                <a:sym typeface="Nunito"/>
              </a:rPr>
              <a:t>Tables and How They Function</a:t>
            </a:r>
            <a:endParaRPr>
              <a:latin typeface="Nunito"/>
              <a:ea typeface="Nunito"/>
              <a:cs typeface="Nunito"/>
              <a:sym typeface="Nunito"/>
            </a:endParaRPr>
          </a:p>
        </p:txBody>
      </p:sp>
      <p:sp>
        <p:nvSpPr>
          <p:cNvPr id="166" name="Google Shape;166;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solidFill>
                  <a:srgbClr val="F6B26B"/>
                </a:solidFill>
                <a:latin typeface="Arial"/>
                <a:ea typeface="Arial"/>
                <a:cs typeface="Arial"/>
                <a:sym typeface="Arial"/>
              </a:rPr>
              <a:t>8</a:t>
            </a:fld>
            <a:endParaRPr>
              <a:solidFill>
                <a:srgbClr val="F6B26B"/>
              </a:solidFill>
              <a:latin typeface="Arial"/>
              <a:ea typeface="Arial"/>
              <a:cs typeface="Arial"/>
              <a:sym typeface="Arial"/>
            </a:endParaRPr>
          </a:p>
        </p:txBody>
      </p:sp>
      <p:sp>
        <p:nvSpPr>
          <p:cNvPr id="167" name="Google Shape;167;p25"/>
          <p:cNvSpPr txBox="1">
            <a:spLocks noGrp="1"/>
          </p:cNvSpPr>
          <p:nvPr>
            <p:ph type="body" idx="1"/>
          </p:nvPr>
        </p:nvSpPr>
        <p:spPr>
          <a:xfrm>
            <a:off x="454650" y="1091520"/>
            <a:ext cx="8160900" cy="346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a:latin typeface="Nunito"/>
                <a:ea typeface="Nunito"/>
                <a:cs typeface="Nunito"/>
                <a:sym typeface="Nunito"/>
              </a:rPr>
              <a:t>Tables are starting points for your new character. They double as a safe homebase for the character to live, but have limited adventure prospects.</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Characters can travel between the towns to experience the larger setting that they inhabit. So long as the character isn’t in the middle of an adventure, combat, or other justifiable position. </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The tables are made with levels 1 - 10 in mind and progress is done via experience points gained during play. </a:t>
            </a:r>
            <a:endParaRPr sz="1100">
              <a:latin typeface="Nunito"/>
              <a:ea typeface="Nunito"/>
              <a:cs typeface="Nunito"/>
              <a:sym typeface="Nunito"/>
            </a:endParaRPr>
          </a:p>
          <a:p>
            <a:pPr marL="0" lvl="0" indent="0" algn="l" rtl="0">
              <a:spcBef>
                <a:spcPts val="1200"/>
              </a:spcBef>
              <a:spcAft>
                <a:spcPts val="0"/>
              </a:spcAft>
              <a:buNone/>
            </a:pPr>
            <a:r>
              <a:rPr lang="en" sz="1100">
                <a:latin typeface="Nunito"/>
                <a:ea typeface="Nunito"/>
                <a:cs typeface="Nunito"/>
                <a:sym typeface="Nunito"/>
              </a:rPr>
              <a:t>Each table is lead by a referee who is in charge of the town, local area of influence, and keeping records of events. </a:t>
            </a:r>
            <a:endParaRPr sz="1100">
              <a:latin typeface="Nunito"/>
              <a:ea typeface="Nunito"/>
              <a:cs typeface="Nunito"/>
              <a:sym typeface="Nunito"/>
            </a:endParaRPr>
          </a:p>
          <a:p>
            <a:pPr marL="0" lvl="0" indent="0" algn="l" rtl="0">
              <a:spcBef>
                <a:spcPts val="1200"/>
              </a:spcBef>
              <a:spcAft>
                <a:spcPts val="1200"/>
              </a:spcAft>
              <a:buNone/>
            </a:pPr>
            <a:r>
              <a:rPr lang="en" sz="1100">
                <a:latin typeface="Nunito"/>
                <a:ea typeface="Nunito"/>
                <a:cs typeface="Nunito"/>
                <a:sym typeface="Nunito"/>
              </a:rPr>
              <a:t>You may reserve a table via the Google Forms offered on the Facebook Page Events or in the Guilded server calendar.  </a:t>
            </a:r>
            <a:endParaRPr sz="1100">
              <a:latin typeface="Nunito"/>
              <a:ea typeface="Nunito"/>
              <a:cs typeface="Nunito"/>
              <a:sym typeface="Nuni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972</Words>
  <Application>Microsoft Office PowerPoint</Application>
  <PresentationFormat>On-screen Show (16:9)</PresentationFormat>
  <Paragraphs>64</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Nunito</vt:lpstr>
      <vt:lpstr>Simple Light</vt:lpstr>
      <vt:lpstr>Player Packet</vt:lpstr>
      <vt:lpstr>Player Character Creation Rules</vt:lpstr>
      <vt:lpstr>Player Etiquette/Social Conduct</vt:lpstr>
      <vt:lpstr>Player Etiquette </vt:lpstr>
      <vt:lpstr>Player Etiquette</vt:lpstr>
      <vt:lpstr>Tips and Tricks</vt:lpstr>
      <vt:lpstr>Tips and Tricks</vt:lpstr>
      <vt:lpstr>Tables and How They Function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Reagan Smith</cp:lastModifiedBy>
  <cp:revision>1</cp:revision>
  <dcterms:modified xsi:type="dcterms:W3CDTF">2024-12-16T04:49:44Z</dcterms:modified>
</cp:coreProperties>
</file>